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304" r:id="rId5"/>
    <p:sldId id="262" r:id="rId6"/>
    <p:sldId id="263" r:id="rId7"/>
    <p:sldId id="267" r:id="rId8"/>
    <p:sldId id="283" r:id="rId9"/>
    <p:sldId id="286" r:id="rId10"/>
    <p:sldId id="287" r:id="rId11"/>
    <p:sldId id="284" r:id="rId12"/>
    <p:sldId id="279" r:id="rId13"/>
    <p:sldId id="281" r:id="rId14"/>
    <p:sldId id="282" r:id="rId15"/>
    <p:sldId id="27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290" r:id="rId28"/>
    <p:sldId id="291" r:id="rId29"/>
    <p:sldId id="275" r:id="rId3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0" autoAdjust="0"/>
    <p:restoredTop sz="90909"/>
  </p:normalViewPr>
  <p:slideViewPr>
    <p:cSldViewPr>
      <p:cViewPr varScale="1">
        <p:scale>
          <a:sx n="111" d="100"/>
          <a:sy n="111" d="100"/>
        </p:scale>
        <p:origin x="200" y="6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EBF1F-86B6-415B-81DD-B3D06B1DE2FF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6EA4966-E87E-42A5-9B71-E81601B8199C}">
      <dgm:prSet phldrT="[文本]"/>
      <dgm:spPr/>
      <dgm:t>
        <a:bodyPr/>
        <a:lstStyle/>
        <a:p>
          <a:r>
            <a:rPr lang="zh-CN" altLang="en-US" dirty="0" smtClean="0"/>
            <a:t>环境</a:t>
          </a:r>
          <a:endParaRPr lang="zh-CN" altLang="en-US" dirty="0"/>
        </a:p>
      </dgm:t>
    </dgm:pt>
    <dgm:pt modelId="{1DD39745-955C-4CF8-BA54-9EB443996110}" type="parTrans" cxnId="{C66AD88A-60AD-4E28-96D5-249A2B66EAA5}">
      <dgm:prSet/>
      <dgm:spPr/>
      <dgm:t>
        <a:bodyPr/>
        <a:lstStyle/>
        <a:p>
          <a:endParaRPr lang="zh-CN" altLang="en-US"/>
        </a:p>
      </dgm:t>
    </dgm:pt>
    <dgm:pt modelId="{C810ED1D-5157-49E5-A04E-1880FB13941B}" type="sibTrans" cxnId="{C66AD88A-60AD-4E28-96D5-249A2B66EAA5}">
      <dgm:prSet/>
      <dgm:spPr/>
      <dgm:t>
        <a:bodyPr/>
        <a:lstStyle/>
        <a:p>
          <a:endParaRPr lang="zh-CN" altLang="en-US"/>
        </a:p>
      </dgm:t>
    </dgm:pt>
    <dgm:pt modelId="{12BEEE60-672D-49A6-9DBC-D4E91D2C7690}">
      <dgm:prSet phldrT="[文本]"/>
      <dgm:spPr/>
      <dgm:t>
        <a:bodyPr/>
        <a:lstStyle/>
        <a:p>
          <a:r>
            <a:rPr lang="zh-CN" altLang="en-US" dirty="0" smtClean="0"/>
            <a:t>感知</a:t>
          </a:r>
          <a:endParaRPr lang="zh-CN" altLang="en-US" dirty="0"/>
        </a:p>
      </dgm:t>
    </dgm:pt>
    <dgm:pt modelId="{375FBB8E-C453-405C-A0C3-385325F70362}" type="parTrans" cxnId="{8EB3C173-B243-4AFD-B0EB-7B5B71C47B2B}">
      <dgm:prSet/>
      <dgm:spPr/>
      <dgm:t>
        <a:bodyPr/>
        <a:lstStyle/>
        <a:p>
          <a:endParaRPr lang="zh-CN" altLang="en-US"/>
        </a:p>
      </dgm:t>
    </dgm:pt>
    <dgm:pt modelId="{670CFDFC-3E4B-4C9A-AFB9-734B558D0114}" type="sibTrans" cxnId="{8EB3C173-B243-4AFD-B0EB-7B5B71C47B2B}">
      <dgm:prSet/>
      <dgm:spPr/>
      <dgm:t>
        <a:bodyPr/>
        <a:lstStyle/>
        <a:p>
          <a:endParaRPr lang="zh-CN" altLang="en-US"/>
        </a:p>
      </dgm:t>
    </dgm:pt>
    <dgm:pt modelId="{429459BA-5941-4884-A3B5-4F524FA829B4}">
      <dgm:prSet phldrT="[文本]"/>
      <dgm:spPr/>
      <dgm:t>
        <a:bodyPr/>
        <a:lstStyle/>
        <a:p>
          <a:r>
            <a:rPr lang="zh-CN" altLang="en-US" dirty="0" smtClean="0"/>
            <a:t>辨识</a:t>
          </a:r>
          <a:endParaRPr lang="zh-CN" altLang="en-US" dirty="0"/>
        </a:p>
      </dgm:t>
    </dgm:pt>
    <dgm:pt modelId="{E18FDCDC-E744-40E2-BF7D-61F5F5A2DCD1}" type="parTrans" cxnId="{C1C309A3-2F76-459E-B633-0A59C8F39BDF}">
      <dgm:prSet/>
      <dgm:spPr/>
      <dgm:t>
        <a:bodyPr/>
        <a:lstStyle/>
        <a:p>
          <a:endParaRPr lang="zh-CN" altLang="en-US"/>
        </a:p>
      </dgm:t>
    </dgm:pt>
    <dgm:pt modelId="{A9BE692C-0555-4126-A1DD-4C6EA33CCD56}" type="sibTrans" cxnId="{C1C309A3-2F76-459E-B633-0A59C8F39BDF}">
      <dgm:prSet/>
      <dgm:spPr/>
      <dgm:t>
        <a:bodyPr/>
        <a:lstStyle/>
        <a:p>
          <a:endParaRPr lang="zh-CN" altLang="en-US"/>
        </a:p>
      </dgm:t>
    </dgm:pt>
    <dgm:pt modelId="{15584589-5D29-4742-8375-60BF1B3DB921}">
      <dgm:prSet phldrT="[文本]"/>
      <dgm:spPr/>
      <dgm:t>
        <a:bodyPr/>
        <a:lstStyle/>
        <a:p>
          <a:r>
            <a:rPr lang="zh-CN" altLang="en-US" dirty="0" smtClean="0"/>
            <a:t>寻优</a:t>
          </a:r>
          <a:endParaRPr lang="zh-CN" altLang="en-US" dirty="0"/>
        </a:p>
      </dgm:t>
    </dgm:pt>
    <dgm:pt modelId="{A8589D15-622D-4D99-B6A4-EB733716408E}" type="parTrans" cxnId="{35DB69DB-D1C1-472C-A9B2-56730A578D0D}">
      <dgm:prSet/>
      <dgm:spPr/>
      <dgm:t>
        <a:bodyPr/>
        <a:lstStyle/>
        <a:p>
          <a:endParaRPr lang="zh-CN" altLang="en-US"/>
        </a:p>
      </dgm:t>
    </dgm:pt>
    <dgm:pt modelId="{B2A05F27-53DB-4EA2-8C5E-325C58692C82}" type="sibTrans" cxnId="{35DB69DB-D1C1-472C-A9B2-56730A578D0D}">
      <dgm:prSet/>
      <dgm:spPr/>
      <dgm:t>
        <a:bodyPr/>
        <a:lstStyle/>
        <a:p>
          <a:endParaRPr lang="zh-CN" altLang="en-US"/>
        </a:p>
      </dgm:t>
    </dgm:pt>
    <dgm:pt modelId="{8BC60D9D-F2FC-4487-A334-17C23B527782}">
      <dgm:prSet phldrT="[文本]"/>
      <dgm:spPr/>
      <dgm:t>
        <a:bodyPr/>
        <a:lstStyle/>
        <a:p>
          <a:r>
            <a:rPr lang="zh-CN" altLang="en-US" dirty="0" smtClean="0"/>
            <a:t>控制</a:t>
          </a:r>
          <a:endParaRPr lang="zh-CN" altLang="en-US" dirty="0"/>
        </a:p>
      </dgm:t>
    </dgm:pt>
    <dgm:pt modelId="{26341339-07C9-40E1-BE61-A8A79ABDFFDC}" type="parTrans" cxnId="{AA3D5AAA-EF24-4318-8E91-146D3FC666A9}">
      <dgm:prSet/>
      <dgm:spPr/>
      <dgm:t>
        <a:bodyPr/>
        <a:lstStyle/>
        <a:p>
          <a:endParaRPr lang="zh-CN" altLang="en-US"/>
        </a:p>
      </dgm:t>
    </dgm:pt>
    <dgm:pt modelId="{D1669CA8-1B2E-46F9-A791-999522E13F85}" type="sibTrans" cxnId="{AA3D5AAA-EF24-4318-8E91-146D3FC666A9}">
      <dgm:prSet/>
      <dgm:spPr/>
      <dgm:t>
        <a:bodyPr/>
        <a:lstStyle/>
        <a:p>
          <a:endParaRPr lang="zh-CN" altLang="en-US"/>
        </a:p>
      </dgm:t>
    </dgm:pt>
    <dgm:pt modelId="{5693F0AB-2A16-4AD2-A93F-F34F9500BB5C}" type="pres">
      <dgm:prSet presAssocID="{DD0EBF1F-86B6-415B-81DD-B3D06B1DE2F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1F15DF-0771-40B4-9348-74CEF8F64BC7}" type="pres">
      <dgm:prSet presAssocID="{96EA4966-E87E-42A5-9B71-E81601B8199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17592D-85B4-4C02-A5F9-B11D9EE4B7A4}" type="pres">
      <dgm:prSet presAssocID="{96EA4966-E87E-42A5-9B71-E81601B8199C}" presName="spNode" presStyleCnt="0"/>
      <dgm:spPr/>
    </dgm:pt>
    <dgm:pt modelId="{D710FA81-480C-4272-BD74-04247EF40977}" type="pres">
      <dgm:prSet presAssocID="{C810ED1D-5157-49E5-A04E-1880FB13941B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28837FE6-D3A7-4A12-B82C-073F2299D96B}" type="pres">
      <dgm:prSet presAssocID="{12BEEE60-672D-49A6-9DBC-D4E91D2C769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A880CA-32C0-4B6A-A9B2-F68EF2020832}" type="pres">
      <dgm:prSet presAssocID="{12BEEE60-672D-49A6-9DBC-D4E91D2C7690}" presName="spNode" presStyleCnt="0"/>
      <dgm:spPr/>
    </dgm:pt>
    <dgm:pt modelId="{7FFC2B61-1375-4F53-B232-0A66E5765312}" type="pres">
      <dgm:prSet presAssocID="{670CFDFC-3E4B-4C9A-AFB9-734B558D0114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34FB3CFB-BE40-4BD4-9BD0-6E1A8C159400}" type="pres">
      <dgm:prSet presAssocID="{429459BA-5941-4884-A3B5-4F524FA829B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3F5550-7A6F-4D3F-A9A7-4B53C782389A}" type="pres">
      <dgm:prSet presAssocID="{429459BA-5941-4884-A3B5-4F524FA829B4}" presName="spNode" presStyleCnt="0"/>
      <dgm:spPr/>
    </dgm:pt>
    <dgm:pt modelId="{B2B971DA-F91E-45A1-AF5C-7CCE544EFA39}" type="pres">
      <dgm:prSet presAssocID="{A9BE692C-0555-4126-A1DD-4C6EA33CCD56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2DAF3405-9D76-4942-A821-1527D7840D3B}" type="pres">
      <dgm:prSet presAssocID="{15584589-5D29-4742-8375-60BF1B3DB92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91E43D-8F5B-40E5-9376-5971036C79B7}" type="pres">
      <dgm:prSet presAssocID="{15584589-5D29-4742-8375-60BF1B3DB921}" presName="spNode" presStyleCnt="0"/>
      <dgm:spPr/>
    </dgm:pt>
    <dgm:pt modelId="{98C9BD46-B464-432C-A3DD-5BB69A8E1D1F}" type="pres">
      <dgm:prSet presAssocID="{B2A05F27-53DB-4EA2-8C5E-325C58692C82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9BE4B2D1-2A08-4060-86D8-4ABBD8D1A25A}" type="pres">
      <dgm:prSet presAssocID="{8BC60D9D-F2FC-4487-A334-17C23B52778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4FF598-FFCA-4BE0-AAC3-52D95ADCDF00}" type="pres">
      <dgm:prSet presAssocID="{8BC60D9D-F2FC-4487-A334-17C23B527782}" presName="spNode" presStyleCnt="0"/>
      <dgm:spPr/>
    </dgm:pt>
    <dgm:pt modelId="{CB0E8B1D-BA6A-46C7-A182-754224F40009}" type="pres">
      <dgm:prSet presAssocID="{D1669CA8-1B2E-46F9-A791-999522E13F85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3C9A9F6-844F-44DD-B49B-ED438F2ED031}" type="presOf" srcId="{B2A05F27-53DB-4EA2-8C5E-325C58692C82}" destId="{98C9BD46-B464-432C-A3DD-5BB69A8E1D1F}" srcOrd="0" destOrd="0" presId="urn:microsoft.com/office/officeart/2005/8/layout/cycle5"/>
    <dgm:cxn modelId="{B6958A43-E046-48D6-9C72-84DC08C9F25F}" type="presOf" srcId="{12BEEE60-672D-49A6-9DBC-D4E91D2C7690}" destId="{28837FE6-D3A7-4A12-B82C-073F2299D96B}" srcOrd="0" destOrd="0" presId="urn:microsoft.com/office/officeart/2005/8/layout/cycle5"/>
    <dgm:cxn modelId="{C66AD88A-60AD-4E28-96D5-249A2B66EAA5}" srcId="{DD0EBF1F-86B6-415B-81DD-B3D06B1DE2FF}" destId="{96EA4966-E87E-42A5-9B71-E81601B8199C}" srcOrd="0" destOrd="0" parTransId="{1DD39745-955C-4CF8-BA54-9EB443996110}" sibTransId="{C810ED1D-5157-49E5-A04E-1880FB13941B}"/>
    <dgm:cxn modelId="{B5F3B7F9-3BB4-44EC-826B-97852AE2703B}" type="presOf" srcId="{DD0EBF1F-86B6-415B-81DD-B3D06B1DE2FF}" destId="{5693F0AB-2A16-4AD2-A93F-F34F9500BB5C}" srcOrd="0" destOrd="0" presId="urn:microsoft.com/office/officeart/2005/8/layout/cycle5"/>
    <dgm:cxn modelId="{C41699CC-E30A-4CEA-91D0-A1B3F47960D1}" type="presOf" srcId="{C810ED1D-5157-49E5-A04E-1880FB13941B}" destId="{D710FA81-480C-4272-BD74-04247EF40977}" srcOrd="0" destOrd="0" presId="urn:microsoft.com/office/officeart/2005/8/layout/cycle5"/>
    <dgm:cxn modelId="{57E684B3-BFBE-433A-BC20-A64A67FD36F8}" type="presOf" srcId="{D1669CA8-1B2E-46F9-A791-999522E13F85}" destId="{CB0E8B1D-BA6A-46C7-A182-754224F40009}" srcOrd="0" destOrd="0" presId="urn:microsoft.com/office/officeart/2005/8/layout/cycle5"/>
    <dgm:cxn modelId="{39635C7F-47BC-4E40-8C6F-96ED2EBF80ED}" type="presOf" srcId="{8BC60D9D-F2FC-4487-A334-17C23B527782}" destId="{9BE4B2D1-2A08-4060-86D8-4ABBD8D1A25A}" srcOrd="0" destOrd="0" presId="urn:microsoft.com/office/officeart/2005/8/layout/cycle5"/>
    <dgm:cxn modelId="{E933D903-D178-42C9-835D-66AA738D697F}" type="presOf" srcId="{96EA4966-E87E-42A5-9B71-E81601B8199C}" destId="{BB1F15DF-0771-40B4-9348-74CEF8F64BC7}" srcOrd="0" destOrd="0" presId="urn:microsoft.com/office/officeart/2005/8/layout/cycle5"/>
    <dgm:cxn modelId="{11E88942-0A20-436E-894B-F0D68CDF92FA}" type="presOf" srcId="{A9BE692C-0555-4126-A1DD-4C6EA33CCD56}" destId="{B2B971DA-F91E-45A1-AF5C-7CCE544EFA39}" srcOrd="0" destOrd="0" presId="urn:microsoft.com/office/officeart/2005/8/layout/cycle5"/>
    <dgm:cxn modelId="{C1C309A3-2F76-459E-B633-0A59C8F39BDF}" srcId="{DD0EBF1F-86B6-415B-81DD-B3D06B1DE2FF}" destId="{429459BA-5941-4884-A3B5-4F524FA829B4}" srcOrd="2" destOrd="0" parTransId="{E18FDCDC-E744-40E2-BF7D-61F5F5A2DCD1}" sibTransId="{A9BE692C-0555-4126-A1DD-4C6EA33CCD56}"/>
    <dgm:cxn modelId="{25ACE028-9C3E-4F0C-8659-7BB82CC7ACD1}" type="presOf" srcId="{429459BA-5941-4884-A3B5-4F524FA829B4}" destId="{34FB3CFB-BE40-4BD4-9BD0-6E1A8C159400}" srcOrd="0" destOrd="0" presId="urn:microsoft.com/office/officeart/2005/8/layout/cycle5"/>
    <dgm:cxn modelId="{35DB69DB-D1C1-472C-A9B2-56730A578D0D}" srcId="{DD0EBF1F-86B6-415B-81DD-B3D06B1DE2FF}" destId="{15584589-5D29-4742-8375-60BF1B3DB921}" srcOrd="3" destOrd="0" parTransId="{A8589D15-622D-4D99-B6A4-EB733716408E}" sibTransId="{B2A05F27-53DB-4EA2-8C5E-325C58692C82}"/>
    <dgm:cxn modelId="{229D47CE-4409-4E49-9A00-6D8CD3351B2C}" type="presOf" srcId="{670CFDFC-3E4B-4C9A-AFB9-734B558D0114}" destId="{7FFC2B61-1375-4F53-B232-0A66E5765312}" srcOrd="0" destOrd="0" presId="urn:microsoft.com/office/officeart/2005/8/layout/cycle5"/>
    <dgm:cxn modelId="{AA3D5AAA-EF24-4318-8E91-146D3FC666A9}" srcId="{DD0EBF1F-86B6-415B-81DD-B3D06B1DE2FF}" destId="{8BC60D9D-F2FC-4487-A334-17C23B527782}" srcOrd="4" destOrd="0" parTransId="{26341339-07C9-40E1-BE61-A8A79ABDFFDC}" sibTransId="{D1669CA8-1B2E-46F9-A791-999522E13F85}"/>
    <dgm:cxn modelId="{8EB3C173-B243-4AFD-B0EB-7B5B71C47B2B}" srcId="{DD0EBF1F-86B6-415B-81DD-B3D06B1DE2FF}" destId="{12BEEE60-672D-49A6-9DBC-D4E91D2C7690}" srcOrd="1" destOrd="0" parTransId="{375FBB8E-C453-405C-A0C3-385325F70362}" sibTransId="{670CFDFC-3E4B-4C9A-AFB9-734B558D0114}"/>
    <dgm:cxn modelId="{7AF95E7C-2322-4D9F-87C5-2BAD7CA7F6FF}" type="presOf" srcId="{15584589-5D29-4742-8375-60BF1B3DB921}" destId="{2DAF3405-9D76-4942-A821-1527D7840D3B}" srcOrd="0" destOrd="0" presId="urn:microsoft.com/office/officeart/2005/8/layout/cycle5"/>
    <dgm:cxn modelId="{FC8C54D3-B1A8-48AE-8BCB-7BF2CB6D03EC}" type="presParOf" srcId="{5693F0AB-2A16-4AD2-A93F-F34F9500BB5C}" destId="{BB1F15DF-0771-40B4-9348-74CEF8F64BC7}" srcOrd="0" destOrd="0" presId="urn:microsoft.com/office/officeart/2005/8/layout/cycle5"/>
    <dgm:cxn modelId="{EDD94F75-7779-4832-9D93-80FD4370259D}" type="presParOf" srcId="{5693F0AB-2A16-4AD2-A93F-F34F9500BB5C}" destId="{3C17592D-85B4-4C02-A5F9-B11D9EE4B7A4}" srcOrd="1" destOrd="0" presId="urn:microsoft.com/office/officeart/2005/8/layout/cycle5"/>
    <dgm:cxn modelId="{9FB01563-C1DF-4C53-A349-E98537003FEC}" type="presParOf" srcId="{5693F0AB-2A16-4AD2-A93F-F34F9500BB5C}" destId="{D710FA81-480C-4272-BD74-04247EF40977}" srcOrd="2" destOrd="0" presId="urn:microsoft.com/office/officeart/2005/8/layout/cycle5"/>
    <dgm:cxn modelId="{2F0989F2-BF84-4553-BDAF-C1F239047500}" type="presParOf" srcId="{5693F0AB-2A16-4AD2-A93F-F34F9500BB5C}" destId="{28837FE6-D3A7-4A12-B82C-073F2299D96B}" srcOrd="3" destOrd="0" presId="urn:microsoft.com/office/officeart/2005/8/layout/cycle5"/>
    <dgm:cxn modelId="{535FBF8C-E37C-4854-A8B3-FEB3F4D9688E}" type="presParOf" srcId="{5693F0AB-2A16-4AD2-A93F-F34F9500BB5C}" destId="{D5A880CA-32C0-4B6A-A9B2-F68EF2020832}" srcOrd="4" destOrd="0" presId="urn:microsoft.com/office/officeart/2005/8/layout/cycle5"/>
    <dgm:cxn modelId="{929800DE-62FD-4781-BFB1-D8A7E024F25E}" type="presParOf" srcId="{5693F0AB-2A16-4AD2-A93F-F34F9500BB5C}" destId="{7FFC2B61-1375-4F53-B232-0A66E5765312}" srcOrd="5" destOrd="0" presId="urn:microsoft.com/office/officeart/2005/8/layout/cycle5"/>
    <dgm:cxn modelId="{F8690511-B547-463C-99D4-90F9892F361E}" type="presParOf" srcId="{5693F0AB-2A16-4AD2-A93F-F34F9500BB5C}" destId="{34FB3CFB-BE40-4BD4-9BD0-6E1A8C159400}" srcOrd="6" destOrd="0" presId="urn:microsoft.com/office/officeart/2005/8/layout/cycle5"/>
    <dgm:cxn modelId="{AE33DD8E-C693-45BA-ABCE-EDA8B5DB051E}" type="presParOf" srcId="{5693F0AB-2A16-4AD2-A93F-F34F9500BB5C}" destId="{613F5550-7A6F-4D3F-A9A7-4B53C782389A}" srcOrd="7" destOrd="0" presId="urn:microsoft.com/office/officeart/2005/8/layout/cycle5"/>
    <dgm:cxn modelId="{AFE4EE12-9CD7-4242-AB1C-5993662F5D60}" type="presParOf" srcId="{5693F0AB-2A16-4AD2-A93F-F34F9500BB5C}" destId="{B2B971DA-F91E-45A1-AF5C-7CCE544EFA39}" srcOrd="8" destOrd="0" presId="urn:microsoft.com/office/officeart/2005/8/layout/cycle5"/>
    <dgm:cxn modelId="{C0EEC10A-C401-459A-A0B7-93E0F49B750A}" type="presParOf" srcId="{5693F0AB-2A16-4AD2-A93F-F34F9500BB5C}" destId="{2DAF3405-9D76-4942-A821-1527D7840D3B}" srcOrd="9" destOrd="0" presId="urn:microsoft.com/office/officeart/2005/8/layout/cycle5"/>
    <dgm:cxn modelId="{9A727F61-9A1A-411A-98C9-E7205AFF22DE}" type="presParOf" srcId="{5693F0AB-2A16-4AD2-A93F-F34F9500BB5C}" destId="{5391E43D-8F5B-40E5-9376-5971036C79B7}" srcOrd="10" destOrd="0" presId="urn:microsoft.com/office/officeart/2005/8/layout/cycle5"/>
    <dgm:cxn modelId="{C046A229-2E91-438D-9F57-23954E54838B}" type="presParOf" srcId="{5693F0AB-2A16-4AD2-A93F-F34F9500BB5C}" destId="{98C9BD46-B464-432C-A3DD-5BB69A8E1D1F}" srcOrd="11" destOrd="0" presId="urn:microsoft.com/office/officeart/2005/8/layout/cycle5"/>
    <dgm:cxn modelId="{59E3C0BC-6853-4AAE-BFD9-32F61D0FA64E}" type="presParOf" srcId="{5693F0AB-2A16-4AD2-A93F-F34F9500BB5C}" destId="{9BE4B2D1-2A08-4060-86D8-4ABBD8D1A25A}" srcOrd="12" destOrd="0" presId="urn:microsoft.com/office/officeart/2005/8/layout/cycle5"/>
    <dgm:cxn modelId="{6671B47F-2534-4C93-9E94-A1023D509456}" type="presParOf" srcId="{5693F0AB-2A16-4AD2-A93F-F34F9500BB5C}" destId="{B14FF598-FFCA-4BE0-AAC3-52D95ADCDF00}" srcOrd="13" destOrd="0" presId="urn:microsoft.com/office/officeart/2005/8/layout/cycle5"/>
    <dgm:cxn modelId="{BC25388D-8DE0-4A5C-A480-3C140A996B8E}" type="presParOf" srcId="{5693F0AB-2A16-4AD2-A93F-F34F9500BB5C}" destId="{CB0E8B1D-BA6A-46C7-A182-754224F40009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F15DF-0771-40B4-9348-74CEF8F64BC7}">
      <dsp:nvSpPr>
        <dsp:cNvPr id="0" name=""/>
        <dsp:cNvSpPr/>
      </dsp:nvSpPr>
      <dsp:spPr>
        <a:xfrm>
          <a:off x="1583923" y="1577"/>
          <a:ext cx="888264" cy="57737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环境</a:t>
          </a:r>
          <a:endParaRPr lang="zh-CN" altLang="en-US" sz="2300" kern="1200" dirty="0"/>
        </a:p>
      </dsp:txBody>
      <dsp:txXfrm>
        <a:off x="1612108" y="29762"/>
        <a:ext cx="831894" cy="521002"/>
      </dsp:txXfrm>
    </dsp:sp>
    <dsp:sp modelId="{D710FA81-480C-4272-BD74-04247EF40977}">
      <dsp:nvSpPr>
        <dsp:cNvPr id="0" name=""/>
        <dsp:cNvSpPr/>
      </dsp:nvSpPr>
      <dsp:spPr>
        <a:xfrm>
          <a:off x="875234" y="290263"/>
          <a:ext cx="2305642" cy="2305642"/>
        </a:xfrm>
        <a:custGeom>
          <a:avLst/>
          <a:gdLst/>
          <a:ahLst/>
          <a:cxnLst/>
          <a:rect l="0" t="0" r="0" b="0"/>
          <a:pathLst>
            <a:path>
              <a:moveTo>
                <a:pt x="1715778" y="146801"/>
              </a:moveTo>
              <a:arcTo wR="1152821" hR="1152821" stAng="17953853" swAng="1210876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37FE6-D3A7-4A12-B82C-073F2299D96B}">
      <dsp:nvSpPr>
        <dsp:cNvPr id="0" name=""/>
        <dsp:cNvSpPr/>
      </dsp:nvSpPr>
      <dsp:spPr>
        <a:xfrm>
          <a:off x="2680321" y="798157"/>
          <a:ext cx="888264" cy="5773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感知</a:t>
          </a:r>
          <a:endParaRPr lang="zh-CN" altLang="en-US" sz="2300" kern="1200" dirty="0"/>
        </a:p>
      </dsp:txBody>
      <dsp:txXfrm>
        <a:off x="2708506" y="826342"/>
        <a:ext cx="831894" cy="521002"/>
      </dsp:txXfrm>
    </dsp:sp>
    <dsp:sp modelId="{7FFC2B61-1375-4F53-B232-0A66E5765312}">
      <dsp:nvSpPr>
        <dsp:cNvPr id="0" name=""/>
        <dsp:cNvSpPr/>
      </dsp:nvSpPr>
      <dsp:spPr>
        <a:xfrm>
          <a:off x="875234" y="290263"/>
          <a:ext cx="2305642" cy="2305642"/>
        </a:xfrm>
        <a:custGeom>
          <a:avLst/>
          <a:gdLst/>
          <a:ahLst/>
          <a:cxnLst/>
          <a:rect l="0" t="0" r="0" b="0"/>
          <a:pathLst>
            <a:path>
              <a:moveTo>
                <a:pt x="2302871" y="1232696"/>
              </a:moveTo>
              <a:arcTo wR="1152821" hR="1152821" stAng="21838381" swAng="1359213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B3CFB-BE40-4BD4-9BD0-6E1A8C159400}">
      <dsp:nvSpPr>
        <dsp:cNvPr id="0" name=""/>
        <dsp:cNvSpPr/>
      </dsp:nvSpPr>
      <dsp:spPr>
        <a:xfrm>
          <a:off x="2261534" y="2087050"/>
          <a:ext cx="888264" cy="57737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辨识</a:t>
          </a:r>
          <a:endParaRPr lang="zh-CN" altLang="en-US" sz="2300" kern="1200" dirty="0"/>
        </a:p>
      </dsp:txBody>
      <dsp:txXfrm>
        <a:off x="2289719" y="2115235"/>
        <a:ext cx="831894" cy="521002"/>
      </dsp:txXfrm>
    </dsp:sp>
    <dsp:sp modelId="{B2B971DA-F91E-45A1-AF5C-7CCE544EFA39}">
      <dsp:nvSpPr>
        <dsp:cNvPr id="0" name=""/>
        <dsp:cNvSpPr/>
      </dsp:nvSpPr>
      <dsp:spPr>
        <a:xfrm>
          <a:off x="875234" y="290263"/>
          <a:ext cx="2305642" cy="2305642"/>
        </a:xfrm>
        <a:custGeom>
          <a:avLst/>
          <a:gdLst/>
          <a:ahLst/>
          <a:cxnLst/>
          <a:rect l="0" t="0" r="0" b="0"/>
          <a:pathLst>
            <a:path>
              <a:moveTo>
                <a:pt x="1294178" y="2296943"/>
              </a:moveTo>
              <a:arcTo wR="1152821" hR="1152821" stAng="4977406" swAng="84518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F3405-9D76-4942-A821-1527D7840D3B}">
      <dsp:nvSpPr>
        <dsp:cNvPr id="0" name=""/>
        <dsp:cNvSpPr/>
      </dsp:nvSpPr>
      <dsp:spPr>
        <a:xfrm>
          <a:off x="906312" y="2087050"/>
          <a:ext cx="888264" cy="57737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寻优</a:t>
          </a:r>
          <a:endParaRPr lang="zh-CN" altLang="en-US" sz="2300" kern="1200" dirty="0"/>
        </a:p>
      </dsp:txBody>
      <dsp:txXfrm>
        <a:off x="934497" y="2115235"/>
        <a:ext cx="831894" cy="521002"/>
      </dsp:txXfrm>
    </dsp:sp>
    <dsp:sp modelId="{98C9BD46-B464-432C-A3DD-5BB69A8E1D1F}">
      <dsp:nvSpPr>
        <dsp:cNvPr id="0" name=""/>
        <dsp:cNvSpPr/>
      </dsp:nvSpPr>
      <dsp:spPr>
        <a:xfrm>
          <a:off x="875234" y="290263"/>
          <a:ext cx="2305642" cy="2305642"/>
        </a:xfrm>
        <a:custGeom>
          <a:avLst/>
          <a:gdLst/>
          <a:ahLst/>
          <a:cxnLst/>
          <a:rect l="0" t="0" r="0" b="0"/>
          <a:pathLst>
            <a:path>
              <a:moveTo>
                <a:pt x="122260" y="1669485"/>
              </a:moveTo>
              <a:arcTo wR="1152821" hR="1152821" stAng="9202406" swAng="1359213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4B2D1-2A08-4060-86D8-4ABBD8D1A25A}">
      <dsp:nvSpPr>
        <dsp:cNvPr id="0" name=""/>
        <dsp:cNvSpPr/>
      </dsp:nvSpPr>
      <dsp:spPr>
        <a:xfrm>
          <a:off x="487525" y="798157"/>
          <a:ext cx="888264" cy="57737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控制</a:t>
          </a:r>
          <a:endParaRPr lang="zh-CN" altLang="en-US" sz="2300" kern="1200" dirty="0"/>
        </a:p>
      </dsp:txBody>
      <dsp:txXfrm>
        <a:off x="515710" y="826342"/>
        <a:ext cx="831894" cy="521002"/>
      </dsp:txXfrm>
    </dsp:sp>
    <dsp:sp modelId="{CB0E8B1D-BA6A-46C7-A182-754224F40009}">
      <dsp:nvSpPr>
        <dsp:cNvPr id="0" name=""/>
        <dsp:cNvSpPr/>
      </dsp:nvSpPr>
      <dsp:spPr>
        <a:xfrm>
          <a:off x="875234" y="290263"/>
          <a:ext cx="2305642" cy="2305642"/>
        </a:xfrm>
        <a:custGeom>
          <a:avLst/>
          <a:gdLst/>
          <a:ahLst/>
          <a:cxnLst/>
          <a:rect l="0" t="0" r="0" b="0"/>
          <a:pathLst>
            <a:path>
              <a:moveTo>
                <a:pt x="277358" y="402780"/>
              </a:moveTo>
              <a:arcTo wR="1152821" hR="1152821" stAng="13235271" swAng="1210876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C3D94-DC44-48AB-8C10-F3E377105F09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42AEC-C1FD-4710-B13F-D07700142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35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E6F1F-822A-0140-B9FB-EA4BDC9895C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858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E6F1F-822A-0140-B9FB-EA4BDC9895C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082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E6F1F-822A-0140-B9FB-EA4BDC9895C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13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E6F1F-822A-0140-B9FB-EA4BDC9895C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357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E6F1F-822A-0140-B9FB-EA4BDC9895C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32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E6F1F-822A-0140-B9FB-EA4BDC9895C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053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6741741" y="195486"/>
            <a:ext cx="288032" cy="288032"/>
            <a:chOff x="7164288" y="267494"/>
            <a:chExt cx="288032" cy="288032"/>
          </a:xfrm>
        </p:grpSpPr>
        <p:sp>
          <p:nvSpPr>
            <p:cNvPr id="27" name="椭圆 26"/>
            <p:cNvSpPr/>
            <p:nvPr/>
          </p:nvSpPr>
          <p:spPr>
            <a:xfrm>
              <a:off x="7164288" y="267494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 flipH="1">
              <a:off x="7235818" y="372838"/>
              <a:ext cx="144971" cy="77344"/>
              <a:chOff x="6032720" y="491873"/>
              <a:chExt cx="268428" cy="143210"/>
            </a:xfrm>
          </p:grpSpPr>
          <p:sp>
            <p:nvSpPr>
              <p:cNvPr id="29" name="等腰三角形 28"/>
              <p:cNvSpPr/>
              <p:nvPr/>
            </p:nvSpPr>
            <p:spPr>
              <a:xfrm rot="5400000">
                <a:off x="6022843" y="501750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5400000">
                <a:off x="6167815" y="501751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 userDrawn="1"/>
        </p:nvGrpSpPr>
        <p:grpSpPr>
          <a:xfrm>
            <a:off x="8613949" y="195486"/>
            <a:ext cx="288032" cy="288032"/>
            <a:chOff x="6732240" y="267494"/>
            <a:chExt cx="288032" cy="288032"/>
          </a:xfrm>
        </p:grpSpPr>
        <p:sp>
          <p:nvSpPr>
            <p:cNvPr id="32" name="椭圆 31"/>
            <p:cNvSpPr/>
            <p:nvPr/>
          </p:nvSpPr>
          <p:spPr>
            <a:xfrm>
              <a:off x="6732240" y="267494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814528" y="372838"/>
              <a:ext cx="144971" cy="77344"/>
              <a:chOff x="6032720" y="491873"/>
              <a:chExt cx="268428" cy="143210"/>
            </a:xfrm>
          </p:grpSpPr>
          <p:sp>
            <p:nvSpPr>
              <p:cNvPr id="34" name="等腰三角形 33"/>
              <p:cNvSpPr/>
              <p:nvPr/>
            </p:nvSpPr>
            <p:spPr>
              <a:xfrm rot="5400000">
                <a:off x="6022843" y="501750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 rot="5400000">
                <a:off x="6167815" y="501751"/>
                <a:ext cx="143209" cy="123456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6" name="组合 35"/>
          <p:cNvGrpSpPr/>
          <p:nvPr userDrawn="1"/>
        </p:nvGrpSpPr>
        <p:grpSpPr>
          <a:xfrm>
            <a:off x="7365810" y="195486"/>
            <a:ext cx="288032" cy="288032"/>
            <a:chOff x="6732240" y="267494"/>
            <a:chExt cx="288032" cy="288032"/>
          </a:xfrm>
        </p:grpSpPr>
        <p:sp>
          <p:nvSpPr>
            <p:cNvPr id="37" name="椭圆 36"/>
            <p:cNvSpPr/>
            <p:nvPr/>
          </p:nvSpPr>
          <p:spPr>
            <a:xfrm>
              <a:off x="6732240" y="267494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840252" y="364864"/>
              <a:ext cx="72008" cy="108000"/>
              <a:chOff x="6876256" y="699542"/>
              <a:chExt cx="72008" cy="10800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6876256" y="699542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6948264" y="699542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 userDrawn="1"/>
        </p:nvGrpSpPr>
        <p:grpSpPr>
          <a:xfrm>
            <a:off x="7989879" y="195486"/>
            <a:ext cx="288032" cy="288032"/>
            <a:chOff x="7344308" y="275469"/>
            <a:chExt cx="288032" cy="288032"/>
          </a:xfrm>
        </p:grpSpPr>
        <p:sp>
          <p:nvSpPr>
            <p:cNvPr id="42" name="椭圆 41"/>
            <p:cNvSpPr/>
            <p:nvPr/>
          </p:nvSpPr>
          <p:spPr>
            <a:xfrm>
              <a:off x="7344308" y="275469"/>
              <a:ext cx="288032" cy="2880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430372" y="361018"/>
              <a:ext cx="108000" cy="108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27534"/>
            <a:ext cx="9144000" cy="410445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365924"/>
            <a:ext cx="3203848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DOCUME~1\ADMINI~1\APPLIC~1\360se6\USERDA~1\Temp\120859~1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" y="0"/>
            <a:ext cx="914399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15/12/2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3959932" y="761267"/>
            <a:ext cx="1152128" cy="1152128"/>
          </a:xfrm>
          <a:prstGeom prst="ellipse">
            <a:avLst/>
          </a:prstGeom>
          <a:solidFill>
            <a:srgbClr val="FFFFFF">
              <a:alpha val="32941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6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组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411760" y="2347631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411760" y="3432944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11760" y="2355726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生命建筑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87824" y="365187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By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黄致昊 刘诗宇 孙梦楠 孙辅懋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wipe/>
      </p:transition>
    </mc:Choice>
    <mc:Fallback xmlns="">
      <p:transition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50"/>
                            </p:stCondLst>
                            <p:childTnLst>
                              <p:par>
                                <p:cTn id="2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8610"/>
            <a:ext cx="3571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黑体" pitchFamily="49" charset="-122"/>
                <a:ea typeface="黑体" pitchFamily="49" charset="-122"/>
              </a:rPr>
              <a:t>电流变体：具有自适应能力的材料</a:t>
            </a:r>
            <a:endParaRPr lang="zh-CN" altLang="en-US" sz="16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1071552"/>
            <a:ext cx="6000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电流变液</a:t>
            </a:r>
            <a:r>
              <a:rPr lang="zh-CN" altLang="en-US" dirty="0" smtClean="0"/>
              <a:t>：由高介电，低电导的电介质颗粒分赛在低介电的绝缘液体内形成悬浮液，快速实现可逆的对电场做出反应，实现液体</a:t>
            </a:r>
            <a:r>
              <a:rPr lang="en-US" altLang="zh-CN" dirty="0" smtClean="0"/>
              <a:t>-</a:t>
            </a:r>
            <a:r>
              <a:rPr lang="zh-CN" altLang="en-US" dirty="0" smtClean="0"/>
              <a:t>固体性质的转变。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214560"/>
            <a:ext cx="486727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500694" y="2071684"/>
            <a:ext cx="1571636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特点：能感知环境变化，并根据环境的变化自动调节自身性质，液态和固态转换迅速。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596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</a:rPr>
              <a:t>3-3 </a:t>
            </a:r>
            <a:r>
              <a:rPr lang="zh-CN" altLang="en-US" sz="2800" b="1" dirty="0">
                <a:solidFill>
                  <a:schemeClr val="bg1"/>
                </a:solidFill>
              </a:rPr>
              <a:t>微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观：传感系统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889270"/>
            <a:ext cx="4067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定义：能感受</a:t>
            </a:r>
            <a:r>
              <a:rPr lang="zh-CN" altLang="en-US" dirty="0"/>
              <a:t>或响应规定的被测量</a:t>
            </a:r>
            <a:r>
              <a:rPr lang="en-US" altLang="zh-CN" dirty="0"/>
              <a:t>, </a:t>
            </a:r>
            <a:r>
              <a:rPr lang="zh-CN" altLang="en-US" dirty="0"/>
              <a:t>并按照一定规律转换成</a:t>
            </a:r>
            <a:r>
              <a:rPr lang="zh-CN" altLang="en-US" dirty="0" smtClean="0"/>
              <a:t>可用输出信号，以</a:t>
            </a:r>
            <a:r>
              <a:rPr lang="zh-CN" altLang="en-US" dirty="0"/>
              <a:t>满足信息的</a:t>
            </a:r>
            <a:r>
              <a:rPr lang="zh-CN" altLang="en-US" dirty="0" smtClean="0"/>
              <a:t>传输、处理、存储</a:t>
            </a:r>
            <a:r>
              <a:rPr lang="zh-CN" altLang="en-US" dirty="0"/>
              <a:t>、记录、显示和控制等</a:t>
            </a:r>
            <a:r>
              <a:rPr lang="zh-CN" altLang="en-US" dirty="0" smtClean="0"/>
              <a:t>要求的测量装置的总称。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2374604"/>
            <a:ext cx="40679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/>
              <a:t>主要技术指标：</a:t>
            </a:r>
            <a:endParaRPr lang="en-US" altLang="zh-CN" sz="1600" b="1" dirty="0" smtClean="0"/>
          </a:p>
          <a:p>
            <a:r>
              <a:rPr lang="zh-CN" altLang="en-US" sz="1600" dirty="0" smtClean="0"/>
              <a:t>灵敏度</a:t>
            </a:r>
            <a:r>
              <a:rPr lang="en-US" altLang="zh-CN" sz="1600" dirty="0"/>
              <a:t>( </a:t>
            </a:r>
            <a:r>
              <a:rPr lang="en-US" altLang="zh-CN" sz="1600" dirty="0" smtClean="0"/>
              <a:t>sensitivity)</a:t>
            </a:r>
            <a:r>
              <a:rPr lang="zh-CN" altLang="en-US" sz="1600" dirty="0" smtClean="0"/>
              <a:t>、空间分辨率</a:t>
            </a:r>
            <a:r>
              <a:rPr lang="en-US" altLang="zh-CN" sz="1600" dirty="0" smtClean="0"/>
              <a:t>(spatial-resolution) </a:t>
            </a:r>
            <a:r>
              <a:rPr lang="zh-CN" altLang="en-US" sz="1600" dirty="0"/>
              <a:t>和频带宽</a:t>
            </a:r>
            <a:r>
              <a:rPr lang="en-US" altLang="zh-CN" sz="1600" dirty="0" smtClean="0"/>
              <a:t>(bandwidth)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en-US" altLang="zh-CN" sz="1600" b="1" dirty="0" smtClean="0"/>
              <a:t> </a:t>
            </a:r>
            <a:r>
              <a:rPr lang="zh-CN" altLang="en-US" sz="1600" b="1" dirty="0"/>
              <a:t>其它技术</a:t>
            </a:r>
            <a:r>
              <a:rPr lang="zh-CN" altLang="en-US" sz="1600" b="1" dirty="0" smtClean="0"/>
              <a:t>指标：</a:t>
            </a:r>
            <a:endParaRPr lang="en-US" altLang="zh-CN" sz="1600" b="1" dirty="0" smtClean="0"/>
          </a:p>
          <a:p>
            <a:r>
              <a:rPr lang="zh-CN" altLang="en-US" sz="1600" dirty="0" smtClean="0"/>
              <a:t>温度敏感性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temperaturesensitivity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、电磁</a:t>
            </a:r>
            <a:r>
              <a:rPr lang="zh-CN" altLang="en-US" sz="1600" dirty="0"/>
              <a:t>相容性</a:t>
            </a:r>
            <a:r>
              <a:rPr lang="en-US" altLang="zh-CN" sz="1600" dirty="0"/>
              <a:t>( </a:t>
            </a:r>
            <a:r>
              <a:rPr lang="en-US" altLang="zh-CN" sz="1600" dirty="0" err="1" smtClean="0"/>
              <a:t>eletromagnetiompatibility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、尺寸</a:t>
            </a:r>
            <a:r>
              <a:rPr lang="zh-CN" altLang="en-US" sz="1600" dirty="0"/>
              <a:t>大小</a:t>
            </a:r>
          </a:p>
          <a:p>
            <a:r>
              <a:rPr lang="en-US" altLang="zh-CN" sz="1600" dirty="0" smtClean="0"/>
              <a:t>(size)</a:t>
            </a:r>
            <a:r>
              <a:rPr lang="zh-CN" altLang="en-US" sz="1600" dirty="0" smtClean="0"/>
              <a:t>、</a:t>
            </a:r>
            <a:r>
              <a:rPr lang="zh-CN" altLang="en-US" sz="1600" dirty="0"/>
              <a:t>线性程度</a:t>
            </a:r>
            <a:r>
              <a:rPr lang="en-US" altLang="zh-CN" sz="1600" dirty="0" smtClean="0"/>
              <a:t>(linearity)</a:t>
            </a:r>
            <a:r>
              <a:rPr lang="zh-CN" altLang="en-US" sz="1600" dirty="0" smtClean="0"/>
              <a:t>和</a:t>
            </a:r>
            <a:r>
              <a:rPr lang="zh-CN" altLang="en-US" sz="1600" dirty="0"/>
              <a:t>迟滞</a:t>
            </a:r>
            <a:r>
              <a:rPr lang="zh-CN" altLang="en-US" sz="1600" dirty="0" smtClean="0"/>
              <a:t>特性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hysterisis</a:t>
            </a:r>
            <a:r>
              <a:rPr lang="en-US" altLang="zh-CN" sz="1600" dirty="0" smtClean="0"/>
              <a:t>) </a:t>
            </a:r>
            <a:r>
              <a:rPr lang="zh-CN" altLang="en-US" sz="1600" dirty="0" smtClean="0"/>
              <a:t>等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621" t="23625" r="31324" b="27157"/>
          <a:stretch/>
        </p:blipFill>
        <p:spPr>
          <a:xfrm>
            <a:off x="4067944" y="1186472"/>
            <a:ext cx="489945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1125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</a:rPr>
              <a:t>3-4 </a:t>
            </a:r>
            <a:r>
              <a:rPr lang="zh-CN" altLang="en-US" sz="2800" b="1" dirty="0">
                <a:solidFill>
                  <a:schemeClr val="bg1"/>
                </a:solidFill>
              </a:rPr>
              <a:t>微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观：智能家居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27534"/>
            <a:ext cx="1939657" cy="40421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6495" y="1100014"/>
            <a:ext cx="653775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背景：</a:t>
            </a:r>
            <a:endParaRPr lang="en-US" altLang="zh-CN" sz="20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自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世界上第一幢智能建筑于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1984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年在美国康捏迪格州出现后，美国、加拿</a:t>
            </a: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大、欧洲、澳大利亚和东南亚等经济比较发达的国家和地区先后提出了各种</a:t>
            </a:r>
            <a:r>
              <a:rPr lang="zh-CN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智能家居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方案。目前，智能家居系统已从开始时的以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PC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为控制中心逐渐转向以</a:t>
            </a:r>
            <a:r>
              <a:rPr lang="zh-CN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嵌入式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家庭网关为核心的嵌入式系统</a:t>
            </a:r>
            <a:r>
              <a:rPr lang="zh-CN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领域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r>
              <a:rPr lang="zh-CN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家庭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智慧空间，在这样的家庭环境中，家庭空间中的设备与用户很好的融合，</a:t>
            </a:r>
            <a:r>
              <a:rPr lang="zh-CN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用户感受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不到设备的存在，但是却可以享受到设备带来的服务，达到设备在</a:t>
            </a:r>
            <a:r>
              <a:rPr lang="zh-CN" altLang="zh-CN" sz="1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不知不觉</a:t>
            </a:r>
            <a:r>
              <a:rPr lang="zh-CN" altLang="zh-CN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中</a:t>
            </a:r>
            <a:r>
              <a:rPr lang="zh-CN" altLang="zh-CN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为人提供服务的目的，从而极大地满足人们对生活舒适、便捷的追求目标。</a:t>
            </a:r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345633" y="3435846"/>
            <a:ext cx="6379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智能家居系统分为六个层：设备层、语义数据存储层、语义信息推理层、语义信息管理层、智能服务管理层和应用层</a:t>
            </a:r>
            <a:r>
              <a:rPr lang="en-US" altLang="zh-CN" dirty="0">
                <a:solidFill>
                  <a:srgbClr val="FFFFFF"/>
                </a:solidFill>
              </a:rPr>
              <a:t>. 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89835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</a:rPr>
              <a:t>3-4 </a:t>
            </a:r>
            <a:r>
              <a:rPr lang="zh-CN" altLang="en-US" sz="2800" b="1" dirty="0">
                <a:solidFill>
                  <a:schemeClr val="bg1"/>
                </a:solidFill>
              </a:rPr>
              <a:t>微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观：智能家居</a:t>
            </a:r>
          </a:p>
        </p:txBody>
      </p:sp>
      <p:sp>
        <p:nvSpPr>
          <p:cNvPr id="3" name="矩形 2"/>
          <p:cNvSpPr/>
          <p:nvPr/>
        </p:nvSpPr>
        <p:spPr>
          <a:xfrm>
            <a:off x="266495" y="1100014"/>
            <a:ext cx="42334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b="1" dirty="0"/>
              <a:t>领域本体模型</a:t>
            </a:r>
            <a:r>
              <a:rPr lang="zh-CN" altLang="en-US" sz="20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endParaRPr lang="en-US" altLang="zh-CN" sz="20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dirty="0"/>
              <a:t>将智能家庭抽象为一个信息空间，这个信息空间可以由多个信息</a:t>
            </a:r>
            <a:r>
              <a:rPr lang="zh-CN" altLang="en-US" sz="1400" dirty="0" smtClean="0"/>
              <a:t>维度</a:t>
            </a:r>
            <a:r>
              <a:rPr lang="zh-CN" altLang="en-US" sz="1400" dirty="0"/>
              <a:t>来表达，通过对信息维度中的抽象值的表达及各个信息维度之间关系的表达</a:t>
            </a:r>
            <a:r>
              <a:rPr lang="zh-CN" altLang="en-US" sz="1400" dirty="0" smtClean="0"/>
              <a:t>引出</a:t>
            </a:r>
            <a:r>
              <a:rPr lang="zh-CN" altLang="en-US" sz="1400" dirty="0"/>
              <a:t>了智能家居中的通用概念模型。一个智能家庭被表达为八个信息维度，每个</a:t>
            </a:r>
            <a:r>
              <a:rPr lang="zh-CN" altLang="en-US" sz="1400" dirty="0" smtClean="0"/>
              <a:t>信息</a:t>
            </a:r>
            <a:r>
              <a:rPr lang="zh-CN" altLang="en-US" sz="1400" dirty="0"/>
              <a:t>维度对应一个相应的领域本体模型，这八个本体模型分别为：</a:t>
            </a:r>
            <a:r>
              <a:rPr lang="zh-CN" altLang="en-US" sz="1400" b="1" dirty="0"/>
              <a:t>设备本体、内容本体、功能本体、位置本体、服务本体、上下文本体、需求本体和用户本体</a:t>
            </a:r>
            <a:r>
              <a:rPr lang="zh-CN" altLang="en-US" sz="1400" dirty="0"/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7646"/>
            <a:ext cx="3508025" cy="40787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66495" y="379588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</a:rPr>
              <a:t>参考资料：</a:t>
            </a:r>
            <a:r>
              <a:rPr lang="en-US" altLang="zh-CN" sz="1400" dirty="0" smtClean="0">
                <a:solidFill>
                  <a:srgbClr val="FFFFFF"/>
                </a:solidFill>
              </a:rPr>
              <a:t>[</a:t>
            </a:r>
            <a:r>
              <a:rPr lang="en-US" altLang="zh-CN" sz="1400" dirty="0">
                <a:solidFill>
                  <a:srgbClr val="FFFFFF"/>
                </a:solidFill>
              </a:rPr>
              <a:t>1]</a:t>
            </a:r>
            <a:r>
              <a:rPr lang="zh-CN" altLang="en-US" sz="1400" dirty="0">
                <a:solidFill>
                  <a:srgbClr val="FFFFFF"/>
                </a:solidFill>
              </a:rPr>
              <a:t>胡曼冬</a:t>
            </a:r>
            <a:r>
              <a:rPr lang="en-US" altLang="zh-CN" sz="1400" dirty="0">
                <a:solidFill>
                  <a:srgbClr val="FFFFFF"/>
                </a:solidFill>
              </a:rPr>
              <a:t>. </a:t>
            </a:r>
            <a:r>
              <a:rPr lang="zh-CN" altLang="en-US" sz="1400" dirty="0">
                <a:solidFill>
                  <a:srgbClr val="FFFFFF"/>
                </a:solidFill>
              </a:rPr>
              <a:t>基于本体的智能家居关键技术研究</a:t>
            </a:r>
            <a:r>
              <a:rPr lang="en-US" altLang="zh-CN" sz="1400" dirty="0">
                <a:solidFill>
                  <a:srgbClr val="FFFFFF"/>
                </a:solidFill>
              </a:rPr>
              <a:t>[D].</a:t>
            </a:r>
            <a:r>
              <a:rPr lang="zh-CN" altLang="en-US" sz="1400" dirty="0">
                <a:solidFill>
                  <a:srgbClr val="FFFFFF"/>
                </a:solidFill>
              </a:rPr>
              <a:t>中国海洋大学</a:t>
            </a:r>
            <a:r>
              <a:rPr lang="en-US" altLang="zh-CN" sz="1400" dirty="0">
                <a:solidFill>
                  <a:srgbClr val="FFFFFF"/>
                </a:solidFill>
              </a:rPr>
              <a:t>,2014. 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6992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</a:rPr>
              <a:t>3-4 </a:t>
            </a:r>
            <a:r>
              <a:rPr lang="zh-CN" altLang="en-US" sz="2800" b="1" dirty="0">
                <a:solidFill>
                  <a:schemeClr val="bg1"/>
                </a:solidFill>
              </a:rPr>
              <a:t>微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观：智能家居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43" y="1873081"/>
            <a:ext cx="2232248" cy="18239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31" y="617926"/>
            <a:ext cx="2676150" cy="11574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24" y="3086287"/>
            <a:ext cx="2185701" cy="16640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83" y="2643757"/>
            <a:ext cx="1281196" cy="21065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93" y="2643758"/>
            <a:ext cx="1212290" cy="21065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57" y="1585130"/>
            <a:ext cx="2154390" cy="958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1" y="1198630"/>
            <a:ext cx="2126762" cy="1966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57" y="441229"/>
            <a:ext cx="2080085" cy="1012715"/>
          </a:xfrm>
          <a:prstGeom prst="rect">
            <a:avLst/>
          </a:prstGeom>
        </p:spPr>
      </p:pic>
      <p:cxnSp>
        <p:nvCxnSpPr>
          <p:cNvPr id="19" name="直接连接符 18"/>
          <p:cNvCxnSpPr>
            <a:stCxn id="10" idx="3"/>
          </p:cNvCxnSpPr>
          <p:nvPr/>
        </p:nvCxnSpPr>
        <p:spPr>
          <a:xfrm>
            <a:off x="2413093" y="2182096"/>
            <a:ext cx="3167019" cy="983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8" idx="1"/>
          </p:cNvCxnSpPr>
          <p:nvPr/>
        </p:nvCxnSpPr>
        <p:spPr>
          <a:xfrm>
            <a:off x="1547664" y="3165562"/>
            <a:ext cx="865429" cy="53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3"/>
            <a:endCxn id="11" idx="1"/>
          </p:cNvCxnSpPr>
          <p:nvPr/>
        </p:nvCxnSpPr>
        <p:spPr>
          <a:xfrm flipV="1">
            <a:off x="2413093" y="947587"/>
            <a:ext cx="954764" cy="1234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1" idx="3"/>
            <a:endCxn id="4" idx="1"/>
          </p:cNvCxnSpPr>
          <p:nvPr/>
        </p:nvCxnSpPr>
        <p:spPr>
          <a:xfrm>
            <a:off x="5447942" y="947587"/>
            <a:ext cx="370389" cy="24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0" idx="3"/>
            <a:endCxn id="9" idx="1"/>
          </p:cNvCxnSpPr>
          <p:nvPr/>
        </p:nvCxnSpPr>
        <p:spPr>
          <a:xfrm flipV="1">
            <a:off x="2413093" y="2064210"/>
            <a:ext cx="954764" cy="11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9" idx="3"/>
            <a:endCxn id="4" idx="1"/>
          </p:cNvCxnSpPr>
          <p:nvPr/>
        </p:nvCxnSpPr>
        <p:spPr>
          <a:xfrm flipV="1">
            <a:off x="5522247" y="1196671"/>
            <a:ext cx="296084" cy="867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" idx="2"/>
            <a:endCxn id="2" idx="0"/>
          </p:cNvCxnSpPr>
          <p:nvPr/>
        </p:nvCxnSpPr>
        <p:spPr>
          <a:xfrm>
            <a:off x="7156406" y="1775415"/>
            <a:ext cx="763161" cy="97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" idx="2"/>
            <a:endCxn id="6" idx="3"/>
          </p:cNvCxnSpPr>
          <p:nvPr/>
        </p:nvCxnSpPr>
        <p:spPr>
          <a:xfrm flipH="1">
            <a:off x="7280625" y="3697027"/>
            <a:ext cx="638942" cy="221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6" idx="1"/>
            <a:endCxn id="7" idx="3"/>
          </p:cNvCxnSpPr>
          <p:nvPr/>
        </p:nvCxnSpPr>
        <p:spPr>
          <a:xfrm flipH="1" flipV="1">
            <a:off x="4906579" y="3697028"/>
            <a:ext cx="188345" cy="22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6" idx="1"/>
            <a:endCxn id="7" idx="1"/>
          </p:cNvCxnSpPr>
          <p:nvPr/>
        </p:nvCxnSpPr>
        <p:spPr>
          <a:xfrm flipH="1" flipV="1">
            <a:off x="3625383" y="3697028"/>
            <a:ext cx="1469541" cy="22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8" idx="3"/>
          </p:cNvCxnSpPr>
          <p:nvPr/>
        </p:nvCxnSpPr>
        <p:spPr>
          <a:xfrm>
            <a:off x="1547664" y="3165562"/>
            <a:ext cx="2077719" cy="53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7336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2108726"/>
            <a:ext cx="175599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Four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2790" y="2631946"/>
            <a:ext cx="282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案例分析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04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22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wipe/>
      </p:transition>
    </mc:Choice>
    <mc:Fallback xmlns="">
      <p:transition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4</a:t>
            </a:r>
            <a:r>
              <a:rPr lang="en-US" altLang="zh-CN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-1 </a:t>
            </a:r>
            <a:r>
              <a:rPr lang="zh-CN" altLang="en-US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新陈代谢派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2"/>
          <a:stretch/>
        </p:blipFill>
        <p:spPr>
          <a:xfrm>
            <a:off x="244274" y="915643"/>
            <a:ext cx="2027276" cy="14872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2648" y="1405736"/>
            <a:ext cx="433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1967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日本   丹下健三    山梨文化会馆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3445" y="2417731"/>
            <a:ext cx="460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1970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日本   黑川纪章    </a:t>
            </a:r>
            <a:r>
              <a:rPr lang="en-US" altLang="zh-CN" b="1" dirty="0"/>
              <a:t>Takara </a:t>
            </a:r>
            <a:r>
              <a:rPr lang="en-US" altLang="zh-CN" b="1" dirty="0" err="1"/>
              <a:t>Beautilion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80" y="1836747"/>
            <a:ext cx="1966400" cy="19623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42648" y="3429726"/>
            <a:ext cx="410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1972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日本   黑川纪章    中银舱体楼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4" y="2474887"/>
            <a:ext cx="2016364" cy="20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8079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  <p:bldP spid="5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4-2 </a:t>
            </a:r>
            <a:r>
              <a:rPr lang="zh-CN" altLang="en-US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模块化建筑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34591" y="1741557"/>
            <a:ext cx="579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1967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（加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）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蒙特利尔 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Moshe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Safdie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Habitat67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42" y="2308313"/>
            <a:ext cx="3359950" cy="2136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987575"/>
            <a:ext cx="2688723" cy="34197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58" y="2300847"/>
            <a:ext cx="3215934" cy="21439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3" y="987575"/>
            <a:ext cx="2342274" cy="341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6598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4-2 </a:t>
            </a:r>
            <a:r>
              <a:rPr lang="zh-CN" altLang="en-US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模块化建筑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34591" y="1741557"/>
            <a:ext cx="431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2008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（英）</a:t>
            </a:r>
            <a:r>
              <a:rPr lang="en-US" altLang="zh-CN" dirty="0" err="1"/>
              <a:t>Wolverhampton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学生公寓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427734"/>
            <a:ext cx="2949771" cy="22190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73555"/>
            <a:ext cx="2376264" cy="35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9499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4-2 </a:t>
            </a:r>
            <a:r>
              <a:rPr lang="zh-CN" altLang="en-US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模块化建筑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34591" y="1741557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2011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（中）湖南岳阳   远大可建  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T30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酒店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59582"/>
            <a:ext cx="2329361" cy="3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1246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34"/>
            <a:ext cx="2699792" cy="513676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1463" y="2612770"/>
            <a:ext cx="1896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6">
                    <a:lumMod val="75000"/>
                  </a:schemeClr>
                </a:solidFill>
              </a:rPr>
              <a:t>Contents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306" y="1891133"/>
            <a:ext cx="1313180" cy="7694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521540" y="45709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23928" y="387639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简介</a:t>
            </a:r>
          </a:p>
        </p:txBody>
      </p:sp>
      <p:sp>
        <p:nvSpPr>
          <p:cNvPr id="11" name="椭圆 10"/>
          <p:cNvSpPr/>
          <p:nvPr/>
        </p:nvSpPr>
        <p:spPr>
          <a:xfrm>
            <a:off x="3521540" y="93268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923928" y="863229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类比分析</a:t>
            </a:r>
          </a:p>
        </p:txBody>
      </p:sp>
      <p:sp>
        <p:nvSpPr>
          <p:cNvPr id="13" name="椭圆 12"/>
          <p:cNvSpPr/>
          <p:nvPr/>
        </p:nvSpPr>
        <p:spPr>
          <a:xfrm>
            <a:off x="3521540" y="1403901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23928" y="1334448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关键技术</a:t>
            </a:r>
          </a:p>
        </p:txBody>
      </p:sp>
      <p:sp>
        <p:nvSpPr>
          <p:cNvPr id="15" name="椭圆 14"/>
          <p:cNvSpPr/>
          <p:nvPr/>
        </p:nvSpPr>
        <p:spPr>
          <a:xfrm>
            <a:off x="3521540" y="1881562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23928" y="1812109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案例分析</a:t>
            </a:r>
          </a:p>
        </p:txBody>
      </p:sp>
      <p:sp>
        <p:nvSpPr>
          <p:cNvPr id="17" name="椭圆 16"/>
          <p:cNvSpPr/>
          <p:nvPr/>
        </p:nvSpPr>
        <p:spPr>
          <a:xfrm>
            <a:off x="3521540" y="2359223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923928" y="2289770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可行性分析</a:t>
            </a:r>
          </a:p>
        </p:txBody>
      </p:sp>
      <p:sp>
        <p:nvSpPr>
          <p:cNvPr id="25" name="椭圆 24"/>
          <p:cNvSpPr/>
          <p:nvPr/>
        </p:nvSpPr>
        <p:spPr>
          <a:xfrm>
            <a:off x="3521540" y="2836884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923928" y="2767431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影响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538292" y="3314545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940680" y="3245092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总结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518973" y="3789347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921361" y="3719894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未来展望</a:t>
            </a:r>
            <a:endParaRPr lang="en-US" altLang="zh-CN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518973" y="4266050"/>
            <a:ext cx="216024" cy="2160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921361" y="4196597"/>
            <a:ext cx="4032448" cy="35493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参考资料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54140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2108726"/>
            <a:ext cx="1755994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Four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2790" y="2631946"/>
            <a:ext cx="282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可行性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分析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4253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05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79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5-1</a:t>
            </a:r>
            <a:r>
              <a:rPr lang="zh-CN" altLang="en-US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宏观：行业规范？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10500" y="825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27549" y="395948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中国工程建设标准化协会</a:t>
            </a: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51425" y="395948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《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模块化建筑技术规程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》</a:t>
            </a: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48778" y="1437661"/>
            <a:ext cx="4896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《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钢结构模块建筑应用技术规程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》</a:t>
            </a: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8054" y="1436629"/>
            <a:ext cx="381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国绿空间模块装备 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( 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天津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) 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有限公司</a:t>
            </a: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25021" y="188087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latin typeface="Hiragino Sans GB W3" charset="-122"/>
                <a:ea typeface="Hiragino Sans GB W3" charset="-122"/>
                <a:cs typeface="Hiragino Sans GB W3" charset="-122"/>
              </a:rPr>
              <a:t>中集集团</a:t>
            </a: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48778" y="1880875"/>
            <a:ext cx="4896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《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集装箱模块化组合房屋技术规程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》</a:t>
            </a: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5102" y="95302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现有：企业标准</a:t>
            </a: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47" y="357986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编制中：行业规范</a:t>
            </a: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3" y="1903457"/>
            <a:ext cx="3871191" cy="246149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50" y="1903457"/>
            <a:ext cx="3339511" cy="251547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07817" y="4441515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2015《</a:t>
            </a:r>
            <a:r>
              <a:rPr kumimoji="1" lang="zh-CN" altLang="en-US" sz="1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工业建筑</a:t>
            </a:r>
            <a:r>
              <a:rPr kumimoji="1" lang="en-US" altLang="zh-CN" sz="1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》</a:t>
            </a:r>
            <a:r>
              <a:rPr kumimoji="1" lang="zh-CN" altLang="en-US" sz="1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增刊</a:t>
            </a:r>
            <a:endParaRPr kumimoji="1" lang="zh-CN" altLang="en-US" sz="12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77753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0402 " pathEditMode="relative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0402 " pathEditMode="relative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0402 " pathEditMode="relative" ptsTypes="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0402 " pathEditMode="relative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0402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0402 " pathEditMode="relative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0402 " pathEditMode="relative" ptsTypes="AA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0402 " pathEditMode="relative" ptsTypes="AA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  <p:bldP spid="7" grpId="1"/>
      <p:bldP spid="11" grpId="0"/>
      <p:bldP spid="11" grpId="1"/>
      <p:bldP spid="12" grpId="0"/>
      <p:bldP spid="12" grpId="1"/>
      <p:bldP spid="10" grpId="0"/>
      <p:bldP spid="10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5-2</a:t>
            </a:r>
            <a:r>
              <a:rPr lang="zh-CN" altLang="en-US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介观：结构形式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11067" y="1531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模块类型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98284" y="25425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局部开孔模块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0414" y="25425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墙体承重模块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72707" y="25425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角柱支撑模块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47655" y="25425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非承重模块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0" y="3012056"/>
            <a:ext cx="1974684" cy="1449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05" y="3007315"/>
            <a:ext cx="1973378" cy="14840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86" y="3007315"/>
            <a:ext cx="2184944" cy="14757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34" y="2999003"/>
            <a:ext cx="1578946" cy="14622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23758" y="4440022"/>
            <a:ext cx="2877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Hiragino Sans GB W3" charset="-122"/>
                <a:ea typeface="Hiragino Sans GB W3" charset="-122"/>
                <a:cs typeface="Hiragino Sans GB W3" charset="-122"/>
              </a:rPr>
              <a:t>钢结构模块化建筑结构体系研究</a:t>
            </a:r>
            <a:r>
              <a:rPr kumimoji="1" lang="en-US" altLang="zh-CN" sz="1200" dirty="0">
                <a:latin typeface="Hiragino Sans GB W3" charset="-122"/>
                <a:ea typeface="Hiragino Sans GB W3" charset="-122"/>
                <a:cs typeface="Hiragino Sans GB W3" charset="-122"/>
              </a:rPr>
              <a:t>_</a:t>
            </a:r>
            <a:r>
              <a:rPr kumimoji="1" lang="zh-CN" altLang="en-US" sz="1200" dirty="0">
                <a:latin typeface="Hiragino Sans GB W3" charset="-122"/>
                <a:ea typeface="Hiragino Sans GB W3" charset="-122"/>
                <a:cs typeface="Hiragino Sans GB W3" charset="-122"/>
              </a:rPr>
              <a:t>曲可鑫</a:t>
            </a:r>
          </a:p>
        </p:txBody>
      </p:sp>
    </p:spTree>
    <p:extLst>
      <p:ext uri="{BB962C8B-B14F-4D97-AF65-F5344CB8AC3E}">
        <p14:creationId xmlns:p14="http://schemas.microsoft.com/office/powerpoint/2010/main" val="420487270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20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5-2</a:t>
            </a:r>
            <a:r>
              <a:rPr lang="zh-CN" altLang="en-US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介观：结构形式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51920" y="1125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结构体系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7476" y="177087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全模块化建筑结构体系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6" y="2140206"/>
            <a:ext cx="3008909" cy="23412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65" y="2140206"/>
            <a:ext cx="3113367" cy="234125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879924" y="1770874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复合模块化建筑结构体系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23758" y="4440022"/>
            <a:ext cx="2877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Hiragino Sans GB W3" charset="-122"/>
                <a:ea typeface="Hiragino Sans GB W3" charset="-122"/>
                <a:cs typeface="Hiragino Sans GB W3" charset="-122"/>
              </a:rPr>
              <a:t>钢结构模块化建筑结构体系研究</a:t>
            </a:r>
            <a:r>
              <a:rPr kumimoji="1" lang="en-US" altLang="zh-CN" sz="1200" dirty="0">
                <a:latin typeface="Hiragino Sans GB W3" charset="-122"/>
                <a:ea typeface="Hiragino Sans GB W3" charset="-122"/>
                <a:cs typeface="Hiragino Sans GB W3" charset="-122"/>
              </a:rPr>
              <a:t>_</a:t>
            </a:r>
            <a:r>
              <a:rPr kumimoji="1" lang="zh-CN" altLang="en-US" sz="1200" dirty="0">
                <a:latin typeface="Hiragino Sans GB W3" charset="-122"/>
                <a:ea typeface="Hiragino Sans GB W3" charset="-122"/>
                <a:cs typeface="Hiragino Sans GB W3" charset="-122"/>
              </a:rPr>
              <a:t>曲可鑫</a:t>
            </a:r>
          </a:p>
        </p:txBody>
      </p:sp>
    </p:spTree>
    <p:extLst>
      <p:ext uri="{BB962C8B-B14F-4D97-AF65-F5344CB8AC3E}">
        <p14:creationId xmlns:p14="http://schemas.microsoft.com/office/powerpoint/2010/main" val="422172820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12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5-3</a:t>
            </a:r>
            <a:r>
              <a:rPr lang="zh-CN" altLang="en-US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介观：安全性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3528" y="26004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静力性能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07704" y="1887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竖向荷载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84760" y="34472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横向荷载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358682"/>
            <a:ext cx="5321176" cy="14263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51"/>
          <a:stretch/>
        </p:blipFill>
        <p:spPr>
          <a:xfrm>
            <a:off x="3425304" y="2865331"/>
            <a:ext cx="5320680" cy="15332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26462" y="4397017"/>
            <a:ext cx="2877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Hiragino Sans GB W3" charset="-122"/>
                <a:ea typeface="Hiragino Sans GB W3" charset="-122"/>
                <a:cs typeface="Hiragino Sans GB W3" charset="-122"/>
              </a:rPr>
              <a:t>钢结构模块化建筑结构体系研究</a:t>
            </a:r>
            <a:r>
              <a:rPr kumimoji="1" lang="en-US" altLang="zh-CN" sz="1200" dirty="0">
                <a:latin typeface="Hiragino Sans GB W3" charset="-122"/>
                <a:ea typeface="Hiragino Sans GB W3" charset="-122"/>
                <a:cs typeface="Hiragino Sans GB W3" charset="-122"/>
              </a:rPr>
              <a:t>_</a:t>
            </a:r>
            <a:r>
              <a:rPr kumimoji="1" lang="zh-CN" altLang="en-US" sz="1200" dirty="0">
                <a:latin typeface="Hiragino Sans GB W3" charset="-122"/>
                <a:ea typeface="Hiragino Sans GB W3" charset="-122"/>
                <a:cs typeface="Hiragino Sans GB W3" charset="-122"/>
              </a:rPr>
              <a:t>曲可鑫</a:t>
            </a:r>
          </a:p>
        </p:txBody>
      </p:sp>
    </p:spTree>
    <p:extLst>
      <p:ext uri="{BB962C8B-B14F-4D97-AF65-F5344CB8AC3E}">
        <p14:creationId xmlns:p14="http://schemas.microsoft.com/office/powerpoint/2010/main" val="191151789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12" grpId="0"/>
      <p:bldP spid="15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5-3</a:t>
            </a:r>
            <a:r>
              <a:rPr lang="zh-CN" altLang="en-US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介观：安全性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43608" y="2265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受弯性能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43197" y="4478805"/>
            <a:ext cx="3801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Hiragino Sans GB W3" charset="-122"/>
                <a:ea typeface="Hiragino Sans GB W3" charset="-122"/>
                <a:cs typeface="Hiragino Sans GB W3" charset="-122"/>
              </a:rPr>
              <a:t>模块化装配式钢结构桁架梁受弯性能试验研究</a:t>
            </a:r>
            <a:r>
              <a:rPr kumimoji="1" lang="en-US" altLang="zh-CN" sz="1200" dirty="0">
                <a:latin typeface="Hiragino Sans GB W3" charset="-122"/>
                <a:ea typeface="Hiragino Sans GB W3" charset="-122"/>
                <a:cs typeface="Hiragino Sans GB W3" charset="-122"/>
              </a:rPr>
              <a:t>_</a:t>
            </a:r>
            <a:r>
              <a:rPr kumimoji="1" lang="zh-CN" altLang="en-US" sz="1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张爱林</a:t>
            </a:r>
            <a:endParaRPr kumimoji="1" lang="zh-CN" altLang="en-US" sz="12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6"/>
          <a:stretch/>
        </p:blipFill>
        <p:spPr>
          <a:xfrm>
            <a:off x="4067944" y="865218"/>
            <a:ext cx="5076056" cy="15849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508993"/>
            <a:ext cx="5076056" cy="19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6564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5-3</a:t>
            </a:r>
            <a:r>
              <a:rPr lang="zh-CN" altLang="en-US" sz="2800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介观：安全性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940152" y="4443958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Hiragino Sans GB W3" charset="-122"/>
                <a:ea typeface="Hiragino Sans GB W3" charset="-122"/>
                <a:cs typeface="Hiragino Sans GB W3" charset="-122"/>
              </a:rPr>
              <a:t>模块化建筑消防设计探讨</a:t>
            </a:r>
            <a:r>
              <a:rPr kumimoji="1" lang="en-US" altLang="zh-CN" sz="1200" dirty="0">
                <a:latin typeface="Hiragino Sans GB W3" charset="-122"/>
                <a:ea typeface="Hiragino Sans GB W3" charset="-122"/>
                <a:cs typeface="Hiragino Sans GB W3" charset="-122"/>
              </a:rPr>
              <a:t>_</a:t>
            </a:r>
            <a:r>
              <a:rPr kumimoji="1" lang="zh-CN" altLang="en-US" sz="1200" dirty="0">
                <a:latin typeface="Hiragino Sans GB W3" charset="-122"/>
                <a:ea typeface="Hiragino Sans GB W3" charset="-122"/>
                <a:cs typeface="Hiragino Sans GB W3" charset="-122"/>
              </a:rPr>
              <a:t>李博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5536" y="23037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Hiragino Sans GB W3" charset="-122"/>
                <a:ea typeface="Hiragino Sans GB W3" charset="-122"/>
                <a:cs typeface="Hiragino Sans GB W3" charset="-122"/>
              </a:rPr>
              <a:t>防火</a:t>
            </a:r>
            <a:endParaRPr kumimoji="1" lang="zh-CN" altLang="en-US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7467" y="1642816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建设中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防火优势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19872" y="1365817"/>
            <a:ext cx="2876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、施工现场可燃材料少</a:t>
            </a:r>
          </a:p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、施工人员数量少</a:t>
            </a:r>
          </a:p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3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、临时消防设施布置方便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97467" y="304270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建成后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防火劣势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19872" y="2485531"/>
            <a:ext cx="4456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、整体性不强，整体抗御火灾能力差</a:t>
            </a:r>
          </a:p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、防火墙天然缺陷</a:t>
            </a:r>
          </a:p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3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、建筑钢构件遇火产生相对位移影响疏散</a:t>
            </a:r>
          </a:p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、建筑内部空隙易导致火灾蔓延</a:t>
            </a:r>
          </a:p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5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、外保温系统未形成防火分隔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32792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3" grpId="0"/>
      <p:bldP spid="8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2108726"/>
            <a:ext cx="1791260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Nine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2790" y="2631946"/>
            <a:ext cx="282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参考资料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4253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09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71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chemeClr val="bg1"/>
                </a:solidFill>
              </a:rPr>
              <a:t>参考资料</a:t>
            </a:r>
          </a:p>
        </p:txBody>
      </p:sp>
      <p:sp>
        <p:nvSpPr>
          <p:cNvPr id="2" name="矩形 1"/>
          <p:cNvSpPr/>
          <p:nvPr/>
        </p:nvSpPr>
        <p:spPr>
          <a:xfrm>
            <a:off x="251520" y="889256"/>
            <a:ext cx="83529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胡曼冬</a:t>
            </a:r>
            <a:r>
              <a:rPr lang="en-US" altLang="zh-CN" dirty="0"/>
              <a:t>. </a:t>
            </a:r>
            <a:r>
              <a:rPr lang="zh-CN" altLang="en-US" dirty="0"/>
              <a:t>基于本体的智能家居关键技术研究</a:t>
            </a:r>
            <a:r>
              <a:rPr lang="en-US" altLang="zh-CN" dirty="0"/>
              <a:t>[D].</a:t>
            </a:r>
            <a:r>
              <a:rPr lang="zh-CN" altLang="en-US" dirty="0"/>
              <a:t>中国海洋大学</a:t>
            </a:r>
            <a:r>
              <a:rPr lang="en-US" altLang="zh-CN" dirty="0"/>
              <a:t>,2014.</a:t>
            </a:r>
            <a:endParaRPr lang="en-US" altLang="zh-CN" dirty="0" smtClean="0"/>
          </a:p>
          <a:p>
            <a:r>
              <a:rPr lang="zh-CN" altLang="en-US" dirty="0"/>
              <a:t>茧聪</a:t>
            </a:r>
            <a:r>
              <a:rPr lang="en-US" altLang="zh-CN" dirty="0"/>
              <a:t>. </a:t>
            </a:r>
            <a:r>
              <a:rPr lang="zh-CN" altLang="en-US" dirty="0"/>
              <a:t>人工神经网络研究进展</a:t>
            </a:r>
            <a:r>
              <a:rPr lang="en-US" altLang="zh-CN" dirty="0"/>
              <a:t>. </a:t>
            </a:r>
            <a:r>
              <a:rPr lang="zh-CN" altLang="en-US" dirty="0"/>
              <a:t>北京航空航天大学博士后研究工作报告</a:t>
            </a:r>
            <a:r>
              <a:rPr lang="en-US" altLang="zh-CN" dirty="0"/>
              <a:t>, </a:t>
            </a:r>
            <a:r>
              <a:rPr lang="zh-CN" altLang="en-US" dirty="0"/>
              <a:t>北京</a:t>
            </a:r>
            <a:r>
              <a:rPr lang="en-US" altLang="zh-CN" dirty="0"/>
              <a:t>(1995) </a:t>
            </a:r>
            <a:endParaRPr lang="en-US" altLang="zh-CN" dirty="0" smtClean="0"/>
          </a:p>
          <a:p>
            <a:r>
              <a:rPr lang="en-US" altLang="zh-CN" dirty="0" smtClean="0"/>
              <a:t>Yoshifumi</a:t>
            </a:r>
            <a:r>
              <a:rPr lang="en-US" altLang="zh-CN" dirty="0"/>
              <a:t> </a:t>
            </a:r>
            <a:r>
              <a:rPr lang="en-US" altLang="zh-CN" dirty="0" err="1"/>
              <a:t>Amamoto</a:t>
            </a:r>
            <a:r>
              <a:rPr lang="en-US" altLang="zh-CN" dirty="0"/>
              <a:t> “Self-Healing of Covalently Cross-Linked Polymers</a:t>
            </a:r>
            <a:br>
              <a:rPr lang="en-US" altLang="zh-CN" dirty="0"/>
            </a:br>
            <a:r>
              <a:rPr lang="en-US" altLang="zh-CN" dirty="0"/>
              <a:t>by </a:t>
            </a:r>
            <a:r>
              <a:rPr lang="en-US" altLang="zh-CN" dirty="0" err="1"/>
              <a:t>Reshuffl</a:t>
            </a:r>
            <a:r>
              <a:rPr lang="en-US" altLang="zh-CN" dirty="0"/>
              <a:t> </a:t>
            </a:r>
            <a:r>
              <a:rPr lang="en-US" altLang="zh-CN" dirty="0" err="1"/>
              <a:t>ing</a:t>
            </a:r>
            <a:r>
              <a:rPr lang="en-US" altLang="zh-CN" dirty="0"/>
              <a:t> </a:t>
            </a:r>
            <a:r>
              <a:rPr lang="en-US" altLang="zh-CN" dirty="0" err="1"/>
              <a:t>Thiuram</a:t>
            </a:r>
            <a:r>
              <a:rPr lang="en-US" altLang="zh-CN" dirty="0"/>
              <a:t> </a:t>
            </a:r>
            <a:r>
              <a:rPr lang="en-US" altLang="zh-CN" dirty="0" err="1"/>
              <a:t>Disulfi</a:t>
            </a:r>
            <a:r>
              <a:rPr lang="en-US" altLang="zh-CN" dirty="0"/>
              <a:t> de </a:t>
            </a:r>
            <a:r>
              <a:rPr lang="en-US" altLang="zh-CN" dirty="0" smtClean="0"/>
              <a:t>Moieties in</a:t>
            </a:r>
            <a:r>
              <a:rPr lang="en-US" altLang="zh-CN" dirty="0"/>
              <a:t> Air under Visible Light ”</a:t>
            </a:r>
            <a:r>
              <a:rPr lang="en-US" altLang="zh-CN" i="1" dirty="0"/>
              <a:t>Adv. Mater</a:t>
            </a:r>
            <a:r>
              <a:rPr lang="en-US" altLang="zh-CN" dirty="0" smtClean="0"/>
              <a:t>.</a:t>
            </a:r>
            <a:r>
              <a:rPr lang="en-US" altLang="zh-CN" dirty="0"/>
              <a:t> 2012, 24, 3975–3980 </a:t>
            </a:r>
          </a:p>
          <a:p>
            <a:r>
              <a:rPr lang="en-US" altLang="zh-CN" dirty="0"/>
              <a:t>YI </a:t>
            </a:r>
            <a:r>
              <a:rPr lang="en-US" altLang="zh-CN" dirty="0" err="1" smtClean="0"/>
              <a:t>Xinwe</a:t>
            </a:r>
            <a:r>
              <a:rPr lang="en-US" altLang="zh-CN" dirty="0" smtClean="0"/>
              <a:t> </a:t>
            </a:r>
            <a:r>
              <a:rPr lang="en-US" altLang="zh-CN" dirty="0"/>
              <a:t> "Research Progress of the Electrorheological Materials" Materials Science Mar 2002 Vol. 20 No. 1 </a:t>
            </a:r>
            <a:endParaRPr lang="en-US" altLang="zh-CN" dirty="0" smtClean="0"/>
          </a:p>
          <a:p>
            <a:r>
              <a:rPr lang="en-US" altLang="zh-CN" dirty="0" err="1"/>
              <a:t>AndersonEH,HagoodNW,GoodliffeJM.Self</a:t>
            </a:r>
            <a:r>
              <a:rPr lang="en-US" altLang="zh-CN" dirty="0"/>
              <a:t>-sensing </a:t>
            </a:r>
            <a:r>
              <a:rPr lang="en-US" altLang="zh-CN" dirty="0" err="1"/>
              <a:t>piezoeletvic</a:t>
            </a:r>
            <a:r>
              <a:rPr lang="en-US" altLang="zh-CN" dirty="0"/>
              <a:t> </a:t>
            </a:r>
            <a:r>
              <a:rPr lang="en-US" altLang="zh-CN" dirty="0" err="1"/>
              <a:t>actuation:analysis</a:t>
            </a:r>
            <a:r>
              <a:rPr lang="en-US" altLang="zh-CN" dirty="0"/>
              <a:t> and application to controlled </a:t>
            </a:r>
            <a:r>
              <a:rPr lang="en-US" altLang="zh-CN" dirty="0" err="1"/>
              <a:t>structures.Proc</a:t>
            </a:r>
            <a:r>
              <a:rPr lang="en-US" altLang="zh-CN" dirty="0"/>
              <a:t> .of the AIAA/ASME/ASCE/AHS/ASE 33rd </a:t>
            </a:r>
            <a:r>
              <a:rPr lang="en-US" altLang="zh-CN" dirty="0" err="1"/>
              <a:t>Structures,Structural</a:t>
            </a:r>
            <a:r>
              <a:rPr lang="en-US" altLang="zh-CN" dirty="0"/>
              <a:t> </a:t>
            </a:r>
            <a:r>
              <a:rPr lang="en-US" altLang="zh-CN" dirty="0" err="1"/>
              <a:t>Dynamies</a:t>
            </a:r>
            <a:r>
              <a:rPr lang="en-US" altLang="zh-CN" dirty="0"/>
              <a:t>, and Material </a:t>
            </a:r>
            <a:r>
              <a:rPr lang="en-US" altLang="zh-CN" dirty="0" err="1"/>
              <a:t>Conference.AIAA</a:t>
            </a:r>
            <a:r>
              <a:rPr lang="en-US" altLang="zh-CN" dirty="0"/>
              <a:t> Paper 92</a:t>
            </a:r>
            <a:r>
              <a:rPr lang="zh-CN" altLang="en-US" dirty="0"/>
              <a:t>一</a:t>
            </a:r>
            <a:r>
              <a:rPr lang="en-US" altLang="zh-CN" dirty="0"/>
              <a:t>2645,2141</a:t>
            </a:r>
            <a:r>
              <a:rPr lang="zh-CN" altLang="en-US" dirty="0"/>
              <a:t>一</a:t>
            </a:r>
            <a:r>
              <a:rPr lang="en-US" altLang="zh-CN" dirty="0"/>
              <a:t>2156 </a:t>
            </a:r>
          </a:p>
          <a:p>
            <a:r>
              <a:rPr lang="en-US" altLang="zh-CN" dirty="0"/>
              <a:t>Shi Yan. INTELLIGENTVIBRATION CONTROL OF STRUCTURES USING ARTIFICIAL NEURAL NETWORKS AND FUZZY LOGIC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797443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4103948" y="1160521"/>
            <a:ext cx="1152128" cy="1152128"/>
          </a:xfrm>
          <a:prstGeom prst="ellipse">
            <a:avLst/>
          </a:prstGeom>
          <a:solidFill>
            <a:srgbClr val="FFFFFF">
              <a:alpha val="32941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6</a:t>
            </a:r>
            <a:r>
              <a:rPr lang="zh-CN" altLang="en-US" sz="2800" dirty="0" smtClean="0">
                <a:solidFill>
                  <a:schemeClr val="tx1"/>
                </a:solidFill>
              </a:rPr>
              <a:t>组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555776" y="2715766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555776" y="3723878"/>
            <a:ext cx="4248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83768" y="2972176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You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31840" y="3890806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By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黄致昊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刘诗宇 孙梦楠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孙辅懋 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71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wipe/>
      </p:transition>
    </mc:Choice>
    <mc:Fallback xmlns="">
      <p:transition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50"/>
                            </p:stCondLst>
                            <p:childTnLst>
                              <p:par>
                                <p:cTn id="2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2108726"/>
            <a:ext cx="1696683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2790" y="2631946"/>
            <a:ext cx="282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简介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01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53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04" y="141962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 smtClean="0"/>
          </a:p>
          <a:p>
            <a:pPr>
              <a:lnSpc>
                <a:spcPct val="150000"/>
              </a:lnSpc>
            </a:pPr>
            <a:endParaRPr lang="en-US" altLang="zh-CN" b="1" dirty="0" smtClean="0"/>
          </a:p>
        </p:txBody>
      </p:sp>
      <p:sp>
        <p:nvSpPr>
          <p:cNvPr id="12" name="矩形 11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chemeClr val="bg1"/>
                </a:solidFill>
              </a:rPr>
              <a:t>逻辑模型</a:t>
            </a:r>
            <a:endParaRPr lang="zh-CN" altLang="en-US" sz="2800" b="1" dirty="0" smtClean="0">
              <a:solidFill>
                <a:schemeClr val="bg1"/>
              </a:solidFill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910182"/>
            <a:ext cx="4824536" cy="374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8617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2108726"/>
            <a:ext cx="1672637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Two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2790" y="2631946"/>
            <a:ext cx="282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类比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分析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02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wipe/>
      </p:transition>
    </mc:Choice>
    <mc:Fallback xmlns="">
      <p:transition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04" y="141962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b="1" dirty="0" smtClean="0"/>
          </a:p>
          <a:p>
            <a:pPr>
              <a:lnSpc>
                <a:spcPct val="150000"/>
              </a:lnSpc>
            </a:pPr>
            <a:endParaRPr lang="en-US" altLang="zh-CN" b="1" dirty="0" smtClean="0"/>
          </a:p>
        </p:txBody>
      </p:sp>
      <p:sp>
        <p:nvSpPr>
          <p:cNvPr id="12" name="矩形 11"/>
          <p:cNvSpPr/>
          <p:nvPr/>
        </p:nvSpPr>
        <p:spPr>
          <a:xfrm>
            <a:off x="0" y="366036"/>
            <a:ext cx="3203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</a:rPr>
              <a:t>2  </a:t>
            </a:r>
            <a:r>
              <a:rPr lang="zh-CN" altLang="en-US" sz="2800" b="1" dirty="0">
                <a:solidFill>
                  <a:schemeClr val="bg1"/>
                </a:solidFill>
              </a:rPr>
              <a:t>类比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97" y="3324695"/>
            <a:ext cx="6461631" cy="12529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87574"/>
            <a:ext cx="6461630" cy="22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740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8" y="2108726"/>
            <a:ext cx="1944891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 Three</a:t>
            </a:r>
            <a:endParaRPr lang="zh-CN" altLang="en-US" sz="2800" dirty="0">
              <a:solidFill>
                <a:schemeClr val="bg2">
                  <a:lumMod val="9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2790" y="2631946"/>
            <a:ext cx="282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关键技术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1907" y="1814842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rgbClr val="FFFFFF"/>
                </a:solidFill>
                <a:latin typeface="Kozuka Mincho Pr6N H" pitchFamily="18" charset="-128"/>
                <a:ea typeface="Kozuka Mincho Pr6N H" pitchFamily="18" charset="-128"/>
              </a:rPr>
              <a:t>03</a:t>
            </a:r>
            <a:endParaRPr lang="zh-CN" altLang="en-US" sz="9600" b="1" dirty="0">
              <a:solidFill>
                <a:srgbClr val="FFFFFF"/>
              </a:solidFill>
              <a:latin typeface="Kozuka Mincho Pr6N H" pitchFamily="18" charset="-128"/>
              <a:ea typeface="Kozuka Mincho Pr6N H" pitchFamily="18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312320" y="3167467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312320" y="1819681"/>
            <a:ext cx="4248472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wipe/>
      </p:transition>
    </mc:Choice>
    <mc:Fallback xmlns="">
      <p:transition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</a:rPr>
              <a:t>3-1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宏观：智能结构</a:t>
            </a:r>
          </a:p>
        </p:txBody>
      </p:sp>
      <p:graphicFrame>
        <p:nvGraphicFramePr>
          <p:cNvPr id="2" name="图示 1"/>
          <p:cNvGraphicFramePr/>
          <p:nvPr>
            <p:extLst/>
          </p:nvPr>
        </p:nvGraphicFramePr>
        <p:xfrm>
          <a:off x="4067944" y="1275606"/>
          <a:ext cx="4056112" cy="270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0" y="127560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定义：具有</a:t>
            </a:r>
            <a:r>
              <a:rPr lang="zh-CN" altLang="en-US" dirty="0"/>
              <a:t>感知外界和</a:t>
            </a:r>
            <a:r>
              <a:rPr lang="en-US" altLang="zh-CN" dirty="0"/>
              <a:t>/ </a:t>
            </a:r>
            <a:r>
              <a:rPr lang="zh-CN" altLang="en-US" dirty="0"/>
              <a:t>或内部状态与特性</a:t>
            </a:r>
            <a:r>
              <a:rPr lang="zh-CN" altLang="en-US" dirty="0" smtClean="0"/>
              <a:t>变化</a:t>
            </a:r>
            <a:r>
              <a:rPr lang="zh-CN" altLang="en-US" dirty="0"/>
              <a:t>，</a:t>
            </a:r>
            <a:r>
              <a:rPr lang="zh-CN" altLang="en-US" dirty="0" smtClean="0"/>
              <a:t>并</a:t>
            </a:r>
            <a:r>
              <a:rPr lang="zh-CN" altLang="en-US" dirty="0"/>
              <a:t>能根据变化的具体特征对引起</a:t>
            </a:r>
            <a:r>
              <a:rPr lang="zh-CN" altLang="en-US" dirty="0" smtClean="0"/>
              <a:t>变化</a:t>
            </a:r>
            <a:r>
              <a:rPr lang="zh-CN" altLang="en-US" dirty="0"/>
              <a:t>的原因进行</a:t>
            </a:r>
            <a:r>
              <a:rPr lang="zh-CN" altLang="en-US" dirty="0" smtClean="0"/>
              <a:t>辨识，从而</a:t>
            </a:r>
            <a:r>
              <a:rPr lang="zh-CN" altLang="en-US" dirty="0"/>
              <a:t>采取相应的最优或近优控制策略以作出合理响应的一类结构</a:t>
            </a:r>
            <a:r>
              <a:rPr lang="zh-CN" altLang="en-US" dirty="0" smtClean="0"/>
              <a:t>称之为智能结构</a:t>
            </a:r>
            <a:r>
              <a:rPr lang="en-US" altLang="zh-CN" dirty="0" smtClean="0"/>
              <a:t>(Intelligent structure)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24328" y="2396810"/>
            <a:ext cx="147732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传感原件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88250" y="2522101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执行元件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26449" y="4015973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控制策略与算法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3808" y="3194738"/>
            <a:ext cx="43043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典型代表：国际空间站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282614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Graphic spid="2" grpId="0">
        <p:bldAsOne/>
      </p:bldGraphic>
      <p:bldP spid="3" grpId="0"/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6036"/>
            <a:ext cx="4067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</a:rPr>
              <a:t>3-2 </a:t>
            </a:r>
            <a:r>
              <a:rPr lang="zh-CN" altLang="en-US" sz="2800" b="1" dirty="0">
                <a:solidFill>
                  <a:schemeClr val="bg1"/>
                </a:solidFill>
              </a:rPr>
              <a:t>介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观：智能材料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2214560"/>
            <a:ext cx="3757556" cy="1915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857238"/>
            <a:ext cx="3575381" cy="124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42844" y="1000114"/>
          <a:ext cx="3429024" cy="3311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12"/>
                <a:gridCol w="1714512"/>
              </a:tblGrid>
              <a:tr h="677888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特点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简介</a:t>
                      </a:r>
                      <a:endParaRPr lang="zh-CN" altLang="en-US" sz="1200" dirty="0"/>
                    </a:p>
                  </a:txBody>
                  <a:tcPr/>
                </a:tc>
              </a:tr>
              <a:tr h="771404"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传感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能够感知建筑和外界的条件如振动，声，光，电，热，化学等的变化</a:t>
                      </a:r>
                      <a:endParaRPr lang="zh-CN" altLang="en-US" sz="1200" dirty="0"/>
                    </a:p>
                  </a:txBody>
                  <a:tcPr/>
                </a:tc>
              </a:tr>
              <a:tr h="554635"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反馈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通过传感神经网络，讲信息反映至中央处理系统</a:t>
                      </a:r>
                      <a:endParaRPr lang="zh-CN" altLang="en-US" sz="1200" dirty="0"/>
                    </a:p>
                  </a:txBody>
                  <a:tcPr/>
                </a:tc>
              </a:tr>
              <a:tr h="490894"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自我修复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当建筑材料收到损伤时能够及时的修复</a:t>
                      </a:r>
                      <a:endParaRPr lang="zh-CN" altLang="en-US" sz="1200" dirty="0"/>
                    </a:p>
                  </a:txBody>
                  <a:tcPr/>
                </a:tc>
              </a:tr>
              <a:tr h="350638"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自我适应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对于外界环境的变化做出自我调整</a:t>
                      </a:r>
                      <a:endParaRPr lang="zh-CN" altLang="en-US" sz="1200" dirty="0"/>
                    </a:p>
                  </a:txBody>
                  <a:tcPr/>
                </a:tc>
              </a:tr>
              <a:tr h="210383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1396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1056</Words>
  <Application>Microsoft Macintosh PowerPoint</Application>
  <PresentationFormat>全屏显示(16:9)</PresentationFormat>
  <Paragraphs>146</Paragraphs>
  <Slides>29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Calibri</vt:lpstr>
      <vt:lpstr>Hiragino Sans GB W3</vt:lpstr>
      <vt:lpstr>Kozuka Mincho Pr6N H</vt:lpstr>
      <vt:lpstr>Times New Roman</vt:lpstr>
      <vt:lpstr>黑体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jenny</dc:creator>
  <cp:lastModifiedBy>543831871@qq.com</cp:lastModifiedBy>
  <cp:revision>102</cp:revision>
  <dcterms:modified xsi:type="dcterms:W3CDTF">2015-12-02T06:48:08Z</dcterms:modified>
</cp:coreProperties>
</file>